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9" d="100"/>
          <a:sy n="109" d="100"/>
        </p:scale>
        <p:origin x="636" y="7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57C1273-38A9-45B6-8CE5-252330AAA41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6D5C4A8-F87F-4456-BDE5-C3AD0D0519DD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8" name="object 7"/>
          <p:cNvGrpSpPr/>
          <p:nvPr/>
        </p:nvGrpSpPr>
        <p:grpSpPr bwMode="auto">
          <a:xfrm>
            <a:off x="8686800" y="6209882"/>
            <a:ext cx="2674620" cy="548640"/>
            <a:chOff x="416100" y="3735323"/>
            <a:chExt cx="2674620" cy="548640"/>
          </a:xfrm>
        </p:grpSpPr>
        <p:pic>
          <p:nvPicPr>
            <p:cNvPr id="9" name="object 8"/>
            <p:cNvPicPr/>
            <p:nvPr/>
          </p:nvPicPr>
          <p:blipFill>
            <a:blip r:embed="rId3"/>
            <a:stretch/>
          </p:blipFill>
          <p:spPr bwMode="auto">
            <a:xfrm>
              <a:off x="416100" y="3739934"/>
              <a:ext cx="1685447" cy="539419"/>
            </a:xfrm>
            <a:prstGeom prst="rect">
              <a:avLst/>
            </a:prstGeom>
          </p:spPr>
        </p:pic>
        <p:pic>
          <p:nvPicPr>
            <p:cNvPr id="10" name="object 9"/>
            <p:cNvPicPr/>
            <p:nvPr/>
          </p:nvPicPr>
          <p:blipFill>
            <a:blip r:embed="rId4"/>
            <a:stretch/>
          </p:blipFill>
          <p:spPr bwMode="auto">
            <a:xfrm>
              <a:off x="2578608" y="3735323"/>
              <a:ext cx="512063" cy="548640"/>
            </a:xfrm>
            <a:prstGeom prst="rect">
              <a:avLst/>
            </a:prstGeom>
          </p:spPr>
        </p:pic>
      </p:grpSp>
      <p:sp>
        <p:nvSpPr>
          <p:cNvPr id="11" name="object 6"/>
          <p:cNvSpPr txBox="1"/>
          <p:nvPr/>
        </p:nvSpPr>
        <p:spPr bwMode="auto">
          <a:xfrm>
            <a:off x="1997836" y="6484202"/>
            <a:ext cx="2825750" cy="166071"/>
          </a:xfrm>
          <a:prstGeom prst="rect">
            <a:avLst/>
          </a:prstGeom>
        </p:spPr>
        <p:txBody>
          <a:bodyPr vert="horz" wrap="square" lIns="36000" tIns="12065" rIns="36000" bIns="3600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1000" b="1">
                <a:solidFill>
                  <a:schemeClr val="bg1"/>
                </a:solidFill>
                <a:latin typeface="Arial"/>
                <a:cs typeface="Arial"/>
              </a:rPr>
              <a:t>Г.</a:t>
            </a:r>
            <a:r>
              <a:rPr sz="1000" b="1" spc="-15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000" b="1" spc="-20">
                <a:solidFill>
                  <a:schemeClr val="bg1"/>
                </a:solidFill>
                <a:latin typeface="Arial"/>
                <a:cs typeface="Arial"/>
              </a:rPr>
              <a:t>САНКТ-</a:t>
            </a:r>
            <a:r>
              <a:rPr sz="1000" b="1">
                <a:solidFill>
                  <a:schemeClr val="bg1"/>
                </a:solidFill>
                <a:latin typeface="Arial"/>
                <a:cs typeface="Arial"/>
              </a:rPr>
              <a:t>ПЕТЕРБУРГ,</a:t>
            </a:r>
            <a:r>
              <a:rPr sz="1000" b="1" spc="3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chemeClr val="bg1"/>
                </a:solidFill>
                <a:latin typeface="Arial"/>
                <a:cs typeface="Arial"/>
              </a:rPr>
              <a:t>КВЦ</a:t>
            </a:r>
            <a:r>
              <a:rPr sz="1000" b="1" spc="-2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000" b="1" spc="-10">
                <a:solidFill>
                  <a:schemeClr val="bg1"/>
                </a:solidFill>
                <a:latin typeface="Arial"/>
                <a:cs typeface="Arial"/>
              </a:rPr>
              <a:t>«ЭКСПОФОРУМ»</a:t>
            </a:r>
            <a:endParaRPr sz="100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7469824" y="-60003"/>
            <a:ext cx="4081465" cy="288606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 bwMode="auto">
          <a:xfrm>
            <a:off x="730205" y="2551938"/>
            <a:ext cx="106312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6000" b="1">
                <a:solidFill>
                  <a:srgbClr val="C20767"/>
                </a:solidFill>
              </a:rPr>
              <a:t>КЛЮЧЕВОЕ B2B-СОБЫТИЕ</a:t>
            </a:r>
            <a:endParaRPr/>
          </a:p>
          <a:p>
            <a:pPr algn="ctr">
              <a:defRPr/>
            </a:pPr>
            <a:r>
              <a:rPr lang="ru-RU" sz="6000" b="1">
                <a:solidFill>
                  <a:srgbClr val="C20767"/>
                </a:solidFill>
              </a:rPr>
              <a:t>В СФЕРЕ ЗДРАВООХРАНЕНИЯ</a:t>
            </a:r>
            <a:endParaRPr lang="ru-RU" sz="6000" b="1">
              <a:solidFill>
                <a:srgbClr val="C20767"/>
              </a:solidFill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3410711" y="1076792"/>
            <a:ext cx="4110636" cy="61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defRPr/>
            </a:pPr>
            <a:r>
              <a:rPr lang="ru-RU" sz="4000" b="1">
                <a:solidFill>
                  <a:srgbClr val="2D92C6"/>
                </a:solidFill>
              </a:rPr>
              <a:t>15-16 ОКТЯБРЯ </a:t>
            </a:r>
            <a:endParaRPr lang="ru-RU" sz="4000" b="1">
              <a:solidFill>
                <a:srgbClr val="2D92C6"/>
              </a:solidFill>
            </a:endParaRPr>
          </a:p>
        </p:txBody>
      </p:sp>
      <p:pic>
        <p:nvPicPr>
          <p:cNvPr id="1030" name="Picture 6" descr="https://cdn4.telesco.pe/file/aNcRrcujTY1EJMfy7gB68D37TVJraL-pIGaT8NTnO5qCwKLJIiFUNks_A-bii9zkmYWqSHz7PPHLSQn1fjzpKM1B0ArpjI_KhR3_fCuE26muKiWkAtxvzNZFFMZQbfAg3bs0FiQ_SlJpkhxJjwj8AitRp9Go5_DKJ8iUsivn9_rCAp14sbcTFUWAFagh5dpT8mP0WHQHBP-BtPjOPVJ0TMjo-Z51OzTcftqEj7i2eZ7fHviWidPHleN6-VUtoKtQmpAhXELBhDaHLGvxVWxwKeTsadJLczx6I7TKUKFWUuD-Qtl44PjhzpBYMAZfdpfMPZAxtZV1OUZs-RVWlSnoLg.jpg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322326" y="0"/>
            <a:ext cx="2766059" cy="2766060"/>
          </a:xfrm>
          <a:prstGeom prst="rect">
            <a:avLst/>
          </a:prstGeom>
          <a:noFill/>
        </p:spPr>
      </p:pic>
      <p:pic>
        <p:nvPicPr>
          <p:cNvPr id="1036" name="Picture 12" descr="Герб Санкт-Петербурга векторный в форматах cmx и eps, растровый в формате  png — Abali.ru"/>
          <p:cNvPicPr>
            <a:picLocks noChangeAspect="1" noChangeArrowheads="1"/>
          </p:cNvPicPr>
          <p:nvPr/>
        </p:nvPicPr>
        <p:blipFill>
          <a:blip r:embed="rId7"/>
          <a:stretch/>
        </p:blipFill>
        <p:spPr bwMode="auto">
          <a:xfrm>
            <a:off x="11454546" y="6315188"/>
            <a:ext cx="353904" cy="43872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341779"/>
            <a:ext cx="12192000" cy="652389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 bwMode="auto">
          <a:xfrm>
            <a:off x="1311450" y="1528266"/>
            <a:ext cx="369592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ru-RU" sz="3200" b="1">
                <a:solidFill>
                  <a:srgbClr val="C20767"/>
                </a:solidFill>
              </a:rPr>
              <a:t>ЗАКУПЩИКИ</a:t>
            </a:r>
            <a:endParaRPr lang="ru-RU" sz="3200" b="1">
              <a:solidFill>
                <a:srgbClr val="C20767"/>
              </a:solidFill>
            </a:endParaRPr>
          </a:p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ru-RU" b="1">
                <a:solidFill>
                  <a:schemeClr val="accent1">
                    <a:lumMod val="75000"/>
                  </a:schemeClr>
                </a:solidFill>
                <a:ea typeface="Calibri"/>
                <a:cs typeface="Arial"/>
              </a:rPr>
              <a:t>Это ключевые лица</a:t>
            </a:r>
            <a:r>
              <a:rPr lang="ru-RU"/>
              <a:t>, </a:t>
            </a:r>
            <a:r>
              <a:rPr lang="ru-RU"/>
              <a:t>принимающие решения, которые ищут надёжных партнёров и передовые решения для реализации проектов в сфере медицины и здравоохранения </a:t>
            </a:r>
            <a:endParaRPr/>
          </a:p>
          <a:p>
            <a:pPr>
              <a:lnSpc>
                <a:spcPct val="90000"/>
              </a:lnSpc>
              <a:spcBef>
                <a:spcPts val="1200"/>
              </a:spcBef>
              <a:defRPr/>
            </a:pPr>
            <a:endParaRPr lang="ru-RU" sz="1800"/>
          </a:p>
        </p:txBody>
      </p:sp>
      <p:cxnSp>
        <p:nvCxnSpPr>
          <p:cNvPr id="24" name="Прямая соединительная линия 23"/>
          <p:cNvCxnSpPr>
            <a:cxnSpLocks/>
          </p:cNvCxnSpPr>
          <p:nvPr/>
        </p:nvCxnSpPr>
        <p:spPr bwMode="auto">
          <a:xfrm flipH="1">
            <a:off x="1175418" y="1595081"/>
            <a:ext cx="2595" cy="168645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ашивка 21"/>
          <p:cNvSpPr/>
          <p:nvPr/>
        </p:nvSpPr>
        <p:spPr bwMode="auto">
          <a:xfrm>
            <a:off x="5852496" y="1833727"/>
            <a:ext cx="491638" cy="465625"/>
          </a:xfrm>
          <a:prstGeom prst="chevron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 bwMode="auto">
          <a:xfrm rot="10800000">
            <a:off x="5852496" y="2465004"/>
            <a:ext cx="491638" cy="465625"/>
          </a:xfrm>
          <a:prstGeom prst="chevron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7" name="Прямая соединительная линия 26"/>
          <p:cNvCxnSpPr>
            <a:cxnSpLocks/>
          </p:cNvCxnSpPr>
          <p:nvPr/>
        </p:nvCxnSpPr>
        <p:spPr bwMode="auto">
          <a:xfrm flipH="1">
            <a:off x="7665613" y="1567710"/>
            <a:ext cx="2595" cy="168645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 bwMode="auto">
          <a:xfrm>
            <a:off x="7782440" y="1528069"/>
            <a:ext cx="4040752" cy="193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ru-RU" sz="3200" b="1">
                <a:solidFill>
                  <a:srgbClr val="C20767"/>
                </a:solidFill>
              </a:rPr>
              <a:t>ПОСТАВЩИКИ</a:t>
            </a:r>
            <a:endParaRPr lang="ru-RU" sz="3200" b="1">
              <a:solidFill>
                <a:srgbClr val="C20767"/>
              </a:solidFill>
            </a:endParaRPr>
          </a:p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ru-RU" b="1">
                <a:solidFill>
                  <a:srgbClr val="2E75B6"/>
                </a:solidFill>
                <a:ea typeface="Calibri"/>
                <a:cs typeface="Arial"/>
              </a:rPr>
              <a:t>Компании</a:t>
            </a:r>
            <a:r>
              <a:rPr lang="ru-RU" b="1">
                <a:solidFill>
                  <a:srgbClr val="2E75B6"/>
                </a:solidFill>
                <a:ea typeface="Calibri"/>
                <a:cs typeface="Arial"/>
              </a:rPr>
              <a:t>, </a:t>
            </a:r>
            <a:r>
              <a:rPr lang="ru-RU"/>
              <a:t>готовые </a:t>
            </a:r>
            <a:r>
              <a:rPr lang="ru-RU"/>
              <a:t>предложить современные решения в области медицины и фармацевтики и заинтересованные в освоении новых рынков сбыта и </a:t>
            </a:r>
            <a:r>
              <a:rPr lang="ru-RU"/>
              <a:t>регионов</a:t>
            </a:r>
            <a:endParaRPr lang="ru-RU" sz="180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286767" y="3701396"/>
            <a:ext cx="3426961" cy="22846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175418" y="3692136"/>
            <a:ext cx="3405476" cy="22703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745573" y="3692136"/>
            <a:ext cx="3426961" cy="22846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 bwMode="auto">
          <a:xfrm>
            <a:off x="3549871" y="6400421"/>
            <a:ext cx="4730077" cy="3103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7310">
              <a:lnSpc>
                <a:spcPts val="1655"/>
              </a:lnSpc>
              <a:defRPr/>
            </a:pPr>
            <a:r>
              <a:rPr lang="ru-RU" sz="1800" b="1" spc="65">
                <a:solidFill>
                  <a:schemeClr val="bg1"/>
                </a:solidFill>
              </a:rPr>
              <a:t>15-16 ОКТЯБРЯ </a:t>
            </a:r>
            <a:r>
              <a:rPr lang="ru-RU" sz="1800" b="1" spc="90">
                <a:solidFill>
                  <a:schemeClr val="bg1"/>
                </a:solidFill>
              </a:rPr>
              <a:t>2025</a:t>
            </a:r>
            <a:r>
              <a:rPr lang="ru-RU" sz="1800" b="1" spc="260">
                <a:solidFill>
                  <a:schemeClr val="bg1"/>
                </a:solidFill>
              </a:rPr>
              <a:t> </a:t>
            </a:r>
            <a:r>
              <a:rPr lang="ru-RU" sz="1800" b="1">
                <a:solidFill>
                  <a:schemeClr val="bg1"/>
                </a:solidFill>
              </a:rPr>
              <a:t>|</a:t>
            </a:r>
            <a:r>
              <a:rPr lang="ru-RU" sz="1800" b="1" spc="260">
                <a:solidFill>
                  <a:schemeClr val="bg1"/>
                </a:solidFill>
              </a:rPr>
              <a:t> </a:t>
            </a:r>
            <a:r>
              <a:rPr lang="ru-RU" sz="1800" b="1" spc="100">
                <a:solidFill>
                  <a:schemeClr val="bg1"/>
                </a:solidFill>
              </a:rPr>
              <a:t>САНКТ-</a:t>
            </a:r>
            <a:r>
              <a:rPr lang="ru-RU" sz="1800" b="1" spc="-245">
                <a:solidFill>
                  <a:schemeClr val="bg1"/>
                </a:solidFill>
              </a:rPr>
              <a:t> </a:t>
            </a:r>
            <a:r>
              <a:rPr lang="ru-RU" sz="1800" b="1" spc="95">
                <a:solidFill>
                  <a:schemeClr val="bg1"/>
                </a:solidFill>
              </a:rPr>
              <a:t>ПЕТЕРБУРГ</a:t>
            </a:r>
            <a:endParaRPr/>
          </a:p>
        </p:txBody>
      </p:sp>
      <p:sp>
        <p:nvSpPr>
          <p:cNvPr id="34" name="TextBox 33"/>
          <p:cNvSpPr txBox="1"/>
          <p:nvPr/>
        </p:nvSpPr>
        <p:spPr bwMode="auto">
          <a:xfrm>
            <a:off x="2241963" y="570628"/>
            <a:ext cx="6914458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defRPr/>
            </a:pPr>
            <a:r>
              <a:rPr lang="ru-RU" sz="4000" b="1">
                <a:solidFill>
                  <a:srgbClr val="2D92C6"/>
                </a:solidFill>
              </a:rPr>
              <a:t>ЦЕНТР ДЕЛОВЫХ КОНТАКТОВ</a:t>
            </a:r>
            <a:endParaRPr/>
          </a:p>
        </p:txBody>
      </p:sp>
      <p:pic>
        <p:nvPicPr>
          <p:cNvPr id="15" name="Picture 6" descr="https://cdn4.telesco.pe/file/aNcRrcujTY1EJMfy7gB68D37TVJraL-pIGaT8NTnO5qCwKLJIiFUNks_A-bii9zkmYWqSHz7PPHLSQn1fjzpKM1B0ArpjI_KhR3_fCuE26muKiWkAtxvzNZFFMZQbfAg3bs0FiQ_SlJpkhxJjwj8AitRp9Go5_DKJ8iUsivn9_rCAp14sbcTFUWAFagh5dpT8mP0WHQHBP-BtPjOPVJ0TMjo-Z51OzTcftqEj7i2eZ7fHviWidPHleN6-VUtoKtQmpAhXELBhDaHLGvxVWxwKeTsadJLczx6I7TKUKFWUuD-Qtl44PjhzpBYMAZfdpfMPZAxtZV1OUZs-RVWlSnoLg.jpg"/>
          <p:cNvPicPr>
            <a:picLocks noChangeAspect="1" noChangeArrowheads="1"/>
          </p:cNvPicPr>
          <p:nvPr/>
        </p:nvPicPr>
        <p:blipFill>
          <a:blip r:embed="rId6"/>
          <a:srcRect l="0" t="15966" r="0" b="23896"/>
          <a:stretch/>
        </p:blipFill>
        <p:spPr bwMode="auto">
          <a:xfrm>
            <a:off x="335753" y="271440"/>
            <a:ext cx="1679330" cy="9935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r7-office/2025.1.1.749</Application>
  <DocSecurity>0</DocSecurity>
  <PresentationFormat>Широкоэкранный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>expo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Самофалова Дарья Васильевна</dc:creator>
  <cp:keywords/>
  <dc:description/>
  <dc:identifier/>
  <dc:language/>
  <cp:lastModifiedBy>Ольга Валентиновна Лукина</cp:lastModifiedBy>
  <cp:revision>4</cp:revision>
  <dcterms:created xsi:type="dcterms:W3CDTF">2025-08-25T14:37:21Z</dcterms:created>
  <dcterms:modified xsi:type="dcterms:W3CDTF">2025-09-10T11:31:29Z</dcterms:modified>
  <cp:category/>
  <cp:contentStatus/>
  <cp:version/>
</cp:coreProperties>
</file>